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8"/>
  </p:notesMasterIdLst>
  <p:sldIdLst>
    <p:sldId id="280" r:id="rId2"/>
    <p:sldId id="279" r:id="rId3"/>
    <p:sldId id="283" r:id="rId4"/>
    <p:sldId id="272" r:id="rId5"/>
    <p:sldId id="256" r:id="rId6"/>
    <p:sldId id="261" r:id="rId7"/>
    <p:sldId id="273" r:id="rId8"/>
    <p:sldId id="274" r:id="rId9"/>
    <p:sldId id="262" r:id="rId10"/>
    <p:sldId id="263" r:id="rId11"/>
    <p:sldId id="264" r:id="rId12"/>
    <p:sldId id="257" r:id="rId13"/>
    <p:sldId id="265" r:id="rId14"/>
    <p:sldId id="258" r:id="rId15"/>
    <p:sldId id="269" r:id="rId16"/>
    <p:sldId id="277" r:id="rId17"/>
    <p:sldId id="270" r:id="rId18"/>
    <p:sldId id="259" r:id="rId19"/>
    <p:sldId id="266" r:id="rId20"/>
    <p:sldId id="267" r:id="rId21"/>
    <p:sldId id="260" r:id="rId22"/>
    <p:sldId id="276" r:id="rId23"/>
    <p:sldId id="271" r:id="rId24"/>
    <p:sldId id="281" r:id="rId25"/>
    <p:sldId id="282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50AAE-2BBF-494C-8F9D-43B84FF28EA3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60BF5-1694-4432-880C-F217083A4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97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quality</a:t>
            </a:r>
            <a:r>
              <a:rPr lang="en-US" baseline="0" dirty="0" smtClean="0"/>
              <a:t> assessment to help students answer these three </a:t>
            </a:r>
            <a:r>
              <a:rPr lang="en-US" baseline="0" dirty="0" err="1" smtClean="0"/>
              <a:t>quesitons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60BF5-1694-4432-880C-F217083A46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94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quality</a:t>
            </a:r>
            <a:r>
              <a:rPr lang="en-US" baseline="0" dirty="0" smtClean="0"/>
              <a:t> assessment to help students answer these three </a:t>
            </a:r>
            <a:r>
              <a:rPr lang="en-US" baseline="0" dirty="0" err="1" smtClean="0"/>
              <a:t>quesitons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60BF5-1694-4432-880C-F217083A46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Effective Learning Systems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40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Clear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what you are doing and why, then explain that to your students</a:t>
            </a:r>
          </a:p>
          <a:p>
            <a:r>
              <a:rPr lang="en-US" dirty="0" smtClean="0"/>
              <a:t>Know why you are giving an assignment, quiz, test, project, etc. and how you are going to use the information gained to better help your students. </a:t>
            </a:r>
          </a:p>
          <a:p>
            <a:pPr lvl="1"/>
            <a:r>
              <a:rPr lang="en-US" dirty="0" smtClean="0"/>
              <a:t>Know what is Formative and what is Summative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Clear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Standards should be broken down into focused, student friendly language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Example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I can define the term “Pygmalion” 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I can use the term “Pygmalion” correctly in an educational context. 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Types of Learning Targets: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98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Knowledge</a:t>
            </a:r>
          </a:p>
          <a:p>
            <a:pPr lvl="1"/>
            <a:r>
              <a:rPr lang="en-US" dirty="0" smtClean="0"/>
              <a:t>Facts, vocabulary, basic concepts, etc.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Reasoning</a:t>
            </a:r>
          </a:p>
          <a:p>
            <a:pPr lvl="1"/>
            <a:r>
              <a:rPr lang="en-US" dirty="0" smtClean="0"/>
              <a:t>Using </a:t>
            </a:r>
            <a:r>
              <a:rPr lang="en-US" u="sng" dirty="0" smtClean="0">
                <a:uFill>
                  <a:solidFill>
                    <a:srgbClr val="C00000"/>
                  </a:solidFill>
                </a:uFill>
              </a:rPr>
              <a:t>Knowledge</a:t>
            </a:r>
            <a:r>
              <a:rPr lang="en-US" dirty="0" smtClean="0"/>
              <a:t> to solve, infer, compare, etc.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Skills</a:t>
            </a:r>
          </a:p>
          <a:p>
            <a:pPr lvl="1"/>
            <a:r>
              <a:rPr lang="en-US" dirty="0" smtClean="0"/>
              <a:t>Using </a:t>
            </a:r>
            <a:r>
              <a:rPr lang="en-US" u="sng" dirty="0" smtClean="0">
                <a:uFill>
                  <a:solidFill>
                    <a:srgbClr val="C00000"/>
                  </a:solidFill>
                </a:uFill>
              </a:rPr>
              <a:t>Knowledge</a:t>
            </a:r>
            <a:r>
              <a:rPr lang="en-US" dirty="0" smtClean="0"/>
              <a:t> and </a:t>
            </a:r>
            <a:r>
              <a:rPr lang="en-US" u="sng" dirty="0" smtClean="0">
                <a:uFill>
                  <a:solidFill>
                    <a:srgbClr val="FFC000"/>
                  </a:solidFill>
                </a:uFill>
              </a:rPr>
              <a:t>Reasoning</a:t>
            </a:r>
            <a:r>
              <a:rPr lang="en-US" dirty="0" smtClean="0"/>
              <a:t> to do or perform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Products</a:t>
            </a:r>
          </a:p>
          <a:p>
            <a:pPr lvl="1"/>
            <a:r>
              <a:rPr lang="en-US" dirty="0" smtClean="0"/>
              <a:t>Using </a:t>
            </a:r>
            <a:r>
              <a:rPr lang="en-US" u="sng" dirty="0" smtClean="0">
                <a:uFill>
                  <a:solidFill>
                    <a:srgbClr val="C00000"/>
                  </a:solidFill>
                </a:uFill>
              </a:rPr>
              <a:t>Knowledge</a:t>
            </a:r>
            <a:r>
              <a:rPr lang="en-US" dirty="0" smtClean="0"/>
              <a:t>, </a:t>
            </a:r>
            <a:r>
              <a:rPr lang="en-US" u="sng" dirty="0" smtClean="0">
                <a:uFill>
                  <a:solidFill>
                    <a:srgbClr val="FFC000"/>
                  </a:solidFill>
                </a:uFill>
              </a:rPr>
              <a:t>Reasoning</a:t>
            </a:r>
            <a:r>
              <a:rPr lang="en-US" dirty="0" smtClean="0"/>
              <a:t>, and </a:t>
            </a:r>
            <a:r>
              <a:rPr lang="en-US" u="sng" dirty="0" smtClean="0">
                <a:uFill>
                  <a:solidFill>
                    <a:srgbClr val="00B050"/>
                  </a:solidFill>
                </a:uFill>
              </a:rPr>
              <a:t>Skill</a:t>
            </a:r>
            <a:r>
              <a:rPr lang="en-US" dirty="0" smtClean="0"/>
              <a:t> to create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Sound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Your Assessment methods need to align with your Learning Targets to get the clearest picture of a student’s comprehension.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Types of Assessment Methods: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Selected Response</a:t>
            </a:r>
          </a:p>
          <a:p>
            <a:pPr lvl="1"/>
            <a:r>
              <a:rPr lang="en-US" dirty="0" smtClean="0"/>
              <a:t>Multiple Choice, True/False, Matching, Fill in the Blank</a:t>
            </a:r>
          </a:p>
          <a:p>
            <a:r>
              <a:rPr lang="en-US" dirty="0" smtClean="0">
                <a:solidFill>
                  <a:srgbClr val="FF3399"/>
                </a:solidFill>
              </a:rPr>
              <a:t>Extended Written Response</a:t>
            </a:r>
          </a:p>
          <a:p>
            <a:pPr lvl="1"/>
            <a:r>
              <a:rPr lang="en-US" dirty="0" smtClean="0"/>
              <a:t>ORQ, CR, Essay</a:t>
            </a:r>
          </a:p>
          <a:p>
            <a:r>
              <a:rPr lang="en-US" dirty="0" smtClean="0">
                <a:solidFill>
                  <a:srgbClr val="FF3399"/>
                </a:solidFill>
              </a:rPr>
              <a:t>Performance Assessment</a:t>
            </a:r>
          </a:p>
          <a:p>
            <a:pPr lvl="1"/>
            <a:r>
              <a:rPr lang="en-US" dirty="0" smtClean="0"/>
              <a:t>Student does/creates a product; teacher observes and judges quality</a:t>
            </a:r>
          </a:p>
          <a:p>
            <a:r>
              <a:rPr lang="en-US" dirty="0" smtClean="0">
                <a:solidFill>
                  <a:srgbClr val="FF3399"/>
                </a:solidFill>
              </a:rPr>
              <a:t>Personal Communication</a:t>
            </a:r>
          </a:p>
          <a:p>
            <a:pPr lvl="1"/>
            <a:r>
              <a:rPr lang="en-US" dirty="0" smtClean="0"/>
              <a:t>Verbal Q&amp;A, discussion, interview, oral exam, journals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which Assessment Method is best for which types of Targets?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640058"/>
              </p:ext>
            </p:extLst>
          </p:nvPr>
        </p:nvGraphicFramePr>
        <p:xfrm>
          <a:off x="533404" y="2113276"/>
          <a:ext cx="8153396" cy="3525524"/>
        </p:xfrm>
        <a:graphic>
          <a:graphicData uri="http://schemas.openxmlformats.org/drawingml/2006/table">
            <a:tbl>
              <a:tblPr/>
              <a:tblGrid>
                <a:gridCol w="1630531"/>
                <a:gridCol w="1630531"/>
                <a:gridCol w="1630531"/>
                <a:gridCol w="1630531"/>
                <a:gridCol w="1631272"/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Selected Response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Extended Written Response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Performance Assessment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Personal Communication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Knowledge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Reasoning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Skills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Products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5-Point Star 4"/>
          <p:cNvSpPr/>
          <p:nvPr/>
        </p:nvSpPr>
        <p:spPr>
          <a:xfrm>
            <a:off x="2667000" y="29718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2667000" y="36576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4267200" y="36576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267200" y="29718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5943600" y="36576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5943600" y="43434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5943600" y="50292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7543800" y="29718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7543800" y="36576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7543800" y="4343400"/>
            <a:ext cx="533400" cy="457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Plan Example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950764"/>
              </p:ext>
            </p:extLst>
          </p:nvPr>
        </p:nvGraphicFramePr>
        <p:xfrm>
          <a:off x="838200" y="1673498"/>
          <a:ext cx="7543800" cy="4879702"/>
        </p:xfrm>
        <a:graphic>
          <a:graphicData uri="http://schemas.openxmlformats.org/drawingml/2006/table">
            <a:tbl>
              <a:tblPr/>
              <a:tblGrid>
                <a:gridCol w="1257300"/>
                <a:gridCol w="1257300"/>
                <a:gridCol w="1072402"/>
                <a:gridCol w="1442198"/>
                <a:gridCol w="1257300"/>
                <a:gridCol w="1257300"/>
              </a:tblGrid>
              <a:tr h="4499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Learning Target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Type of Target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Assessment Method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Kind and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# Questions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Point Value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Total Point Value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8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I can identify the characteristics of the Romantic period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Knowledge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Selected Response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 Multiple Choice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 Matching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 Short Answer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 pt each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 pt each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 pt each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8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I can compare and contrast Romantic and Baroque Ballet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Reasoning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Extended Written Response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 ORQ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8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I can perform the 5 basic ballet foot positions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Skill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Performance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 Demonstrations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 pts each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8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I can create my own dance based on basic ballet movements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Product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Performance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In Class Performance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50 pts – based on rubric for content and quality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59765" marR="59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972">
                <a:tc gridSpan="5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Total Points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 pts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Stages in Assessment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Plan</a:t>
            </a:r>
            <a:r>
              <a:rPr lang="en-US" dirty="0" smtClean="0"/>
              <a:t> – create the Learning Targets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Develop</a:t>
            </a:r>
            <a:r>
              <a:rPr lang="en-US" dirty="0" smtClean="0"/>
              <a:t> – decide which assessment methods best align with the Learning Targets, and create the assessment</a:t>
            </a:r>
          </a:p>
          <a:p>
            <a:r>
              <a:rPr lang="en-US" b="1" u="sng" dirty="0" smtClean="0">
                <a:solidFill>
                  <a:srgbClr val="FFC000"/>
                </a:solidFill>
              </a:rPr>
              <a:t>Critique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– look at the Targets and Assessment to make sure it is of good quality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Administer</a:t>
            </a:r>
            <a:r>
              <a:rPr lang="en-US" dirty="0" smtClean="0"/>
              <a:t> – give the assessment to the students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Revise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– based on the data, modify the Targets and/or Assessment as needed.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 what circumstances is it okay to “teach to the test”?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Test is aligned with the Learning Goals and includes a variety of quality Assessment Methods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Effective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record and report assessment information in a timely (aka – immediate) manner</a:t>
            </a:r>
          </a:p>
          <a:p>
            <a:r>
              <a:rPr lang="en-US" dirty="0" smtClean="0"/>
              <a:t>Teachers give detailed feedback on student work</a:t>
            </a:r>
          </a:p>
          <a:p>
            <a:r>
              <a:rPr lang="en-US" dirty="0" smtClean="0"/>
              <a:t>Model and show them what “good” looks like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Learning Systems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Setting the stage for a successful </a:t>
            </a:r>
            <a:r>
              <a:rPr lang="en-US" dirty="0" smtClean="0">
                <a:solidFill>
                  <a:srgbClr val="7030A0"/>
                </a:solidFill>
              </a:rPr>
              <a:t>Learning </a:t>
            </a:r>
            <a:r>
              <a:rPr lang="en-US" dirty="0">
                <a:solidFill>
                  <a:srgbClr val="7030A0"/>
                </a:solidFill>
              </a:rPr>
              <a:t>S</a:t>
            </a:r>
            <a:r>
              <a:rPr lang="en-US" dirty="0" smtClean="0">
                <a:solidFill>
                  <a:srgbClr val="7030A0"/>
                </a:solidFill>
              </a:rPr>
              <a:t>ystem </a:t>
            </a:r>
            <a:r>
              <a:rPr lang="en-US" dirty="0" smtClean="0"/>
              <a:t>(How to set up PLCs)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Effectively using </a:t>
            </a:r>
            <a:r>
              <a:rPr lang="en-US" dirty="0" smtClean="0">
                <a:solidFill>
                  <a:srgbClr val="7030A0"/>
                </a:solidFill>
              </a:rPr>
              <a:t>Data</a:t>
            </a:r>
            <a:r>
              <a:rPr lang="en-US" dirty="0" smtClean="0"/>
              <a:t> to develop systemic processes for School </a:t>
            </a:r>
            <a:r>
              <a:rPr lang="en-US" dirty="0"/>
              <a:t>I</a:t>
            </a:r>
            <a:r>
              <a:rPr lang="en-US" dirty="0" smtClean="0"/>
              <a:t>mprovement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Effectively using data to develop systemic processes for </a:t>
            </a:r>
            <a:r>
              <a:rPr lang="en-US" dirty="0" smtClean="0">
                <a:solidFill>
                  <a:srgbClr val="7030A0"/>
                </a:solidFill>
              </a:rPr>
              <a:t>Balanced </a:t>
            </a:r>
            <a:r>
              <a:rPr lang="en-US" dirty="0">
                <a:solidFill>
                  <a:srgbClr val="7030A0"/>
                </a:solidFill>
              </a:rPr>
              <a:t>A</a:t>
            </a:r>
            <a:r>
              <a:rPr lang="en-US" dirty="0" smtClean="0">
                <a:solidFill>
                  <a:srgbClr val="7030A0"/>
                </a:solidFill>
              </a:rPr>
              <a:t>ssessments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Developing a system for </a:t>
            </a:r>
            <a:r>
              <a:rPr lang="en-US" dirty="0" smtClean="0">
                <a:solidFill>
                  <a:srgbClr val="7030A0"/>
                </a:solidFill>
              </a:rPr>
              <a:t>Balanced Literacy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</a:rPr>
              <a:t>Advancing Mathematics </a:t>
            </a:r>
            <a:r>
              <a:rPr lang="en-US" dirty="0" smtClean="0"/>
              <a:t>for success for all students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</a:rPr>
              <a:t>Instructional Practices </a:t>
            </a:r>
            <a:r>
              <a:rPr lang="en-US" dirty="0" smtClean="0"/>
              <a:t>(Monitoring, adjusting, and strengthening)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Focusing </a:t>
            </a:r>
            <a:r>
              <a:rPr lang="en-US" dirty="0" smtClean="0">
                <a:solidFill>
                  <a:srgbClr val="7030A0"/>
                </a:solidFill>
              </a:rPr>
              <a:t>Professional Growth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33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 Student Involvement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students reflect on their learning and their assessments</a:t>
            </a:r>
          </a:p>
          <a:p>
            <a:r>
              <a:rPr lang="en-US" dirty="0" smtClean="0"/>
              <a:t>Have students set goals for their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often should students reflect on their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All the time!</a:t>
            </a:r>
          </a:p>
          <a:p>
            <a:pPr lvl="1"/>
            <a:r>
              <a:rPr lang="en-US" dirty="0" smtClean="0"/>
              <a:t>After a lesson			- After a test</a:t>
            </a:r>
          </a:p>
          <a:p>
            <a:pPr lvl="1"/>
            <a:r>
              <a:rPr lang="en-US" dirty="0" smtClean="0"/>
              <a:t>After a quiz			- After a unit</a:t>
            </a:r>
          </a:p>
          <a:p>
            <a:pPr lvl="1"/>
            <a:r>
              <a:rPr lang="en-US" dirty="0" smtClean="0"/>
              <a:t>After an activity		- After the course</a:t>
            </a:r>
          </a:p>
          <a:p>
            <a:r>
              <a:rPr lang="en-US" dirty="0" smtClean="0"/>
              <a:t>Students should be challenged to set goals for themselves and question what they did that worked or didn’t work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Test Correction Form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426417"/>
              </p:ext>
            </p:extLst>
          </p:nvPr>
        </p:nvGraphicFramePr>
        <p:xfrm>
          <a:off x="301625" y="1752600"/>
          <a:ext cx="857917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975"/>
                <a:gridCol w="685800"/>
                <a:gridCol w="609600"/>
                <a:gridCol w="685800"/>
                <a:gridCol w="760730"/>
                <a:gridCol w="763270"/>
                <a:gridCol w="838200"/>
                <a:gridCol w="685800"/>
                <a:gridCol w="1524000"/>
                <a:gridCol w="13369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Ques. #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Target</a:t>
                      </a:r>
                      <a:r>
                        <a:rPr lang="en-US" sz="1050" baseline="0" dirty="0" smtClean="0"/>
                        <a:t> #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Right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Wrong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Mistake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Guessed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Thought I Knew</a:t>
                      </a:r>
                      <a:r>
                        <a:rPr lang="en-US" sz="1050" baseline="0" dirty="0" smtClean="0"/>
                        <a:t> It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Had No Clue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Correct Answer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Reasoning for Correct Answer</a:t>
                      </a:r>
                      <a:endParaRPr lang="en-US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Columbus sailed</a:t>
                      </a:r>
                      <a:r>
                        <a:rPr lang="en-US" sz="1400" baseline="0" dirty="0" smtClean="0"/>
                        <a:t> the ocean blue in 1492 – not 1992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</a:t>
                      </a:r>
                      <a:r>
                        <a:rPr lang="en-US" sz="1400" baseline="0" dirty="0" smtClean="0"/>
                        <a:t> US fought England in the Revolutionary War, not Japan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George Washington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Washington was the 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president,</a:t>
                      </a:r>
                      <a:r>
                        <a:rPr lang="en-US" sz="1400" baseline="0" dirty="0" smtClean="0"/>
                        <a:t> not Snoop Dog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what does it look like in a real classroom?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Set your Goals (in student friendly language)</a:t>
            </a:r>
          </a:p>
          <a:p>
            <a:pPr marL="514350" indent="-514350">
              <a:buAutoNum type="arabicPeriod"/>
            </a:pPr>
            <a:r>
              <a:rPr lang="en-US" dirty="0" smtClean="0"/>
              <a:t>Create the Summative Assessment</a:t>
            </a:r>
          </a:p>
          <a:p>
            <a:pPr marL="514350" indent="-514350">
              <a:buAutoNum type="arabicPeriod"/>
            </a:pPr>
            <a:r>
              <a:rPr lang="en-US" dirty="0" smtClean="0"/>
              <a:t>Give a Pre-Test</a:t>
            </a:r>
          </a:p>
          <a:p>
            <a:pPr marL="514350" indent="-514350">
              <a:buAutoNum type="arabicPeriod"/>
            </a:pPr>
            <a:r>
              <a:rPr lang="en-US" dirty="0" smtClean="0"/>
              <a:t>Warm-ups and Exit Slips</a:t>
            </a:r>
          </a:p>
          <a:p>
            <a:pPr marL="514350" indent="-514350">
              <a:buAutoNum type="arabicPeriod"/>
            </a:pPr>
            <a:r>
              <a:rPr lang="en-US" dirty="0" smtClean="0"/>
              <a:t>Daily Formative Assessments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6. Post Goals everywhere!</a:t>
            </a:r>
          </a:p>
          <a:p>
            <a:pPr>
              <a:buNone/>
            </a:pPr>
            <a:r>
              <a:rPr lang="en-US" dirty="0" smtClean="0"/>
              <a:t>7. Review</a:t>
            </a:r>
          </a:p>
          <a:p>
            <a:pPr>
              <a:buNone/>
            </a:pPr>
            <a:r>
              <a:rPr lang="en-US" dirty="0" smtClean="0"/>
              <a:t>8. Give the Summative Assessment</a:t>
            </a:r>
          </a:p>
          <a:p>
            <a:pPr>
              <a:buNone/>
            </a:pPr>
            <a:r>
              <a:rPr lang="en-US" dirty="0" smtClean="0"/>
              <a:t>9. Give Test Corrections and Reflections</a:t>
            </a:r>
          </a:p>
          <a:p>
            <a:pPr>
              <a:buNone/>
            </a:pPr>
            <a:r>
              <a:rPr lang="en-US" dirty="0" smtClean="0"/>
              <a:t>10. Return to the material as you progress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8077200" cy="3962400"/>
          </a:xfrm>
        </p:spPr>
        <p:txBody>
          <a:bodyPr>
            <a:normAutofit fontScale="90000"/>
          </a:bodyPr>
          <a:lstStyle/>
          <a:p>
            <a:r>
              <a:rPr lang="en-US" dirty="0"/>
              <a:t>Developing a system for Balanced </a:t>
            </a:r>
            <a:r>
              <a:rPr lang="en-US" dirty="0" smtClean="0"/>
              <a:t>Literacy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/>
              <a:t>Instructional Practices (Monitoring, adjusting, and strengthening)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93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18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366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n-US" dirty="0"/>
              <a:t>Effectively using data to develop systemic processes for Balanced Assessments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60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1600200"/>
            <a:ext cx="593725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5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What does CASL stand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C000"/>
                </a:solidFill>
              </a:rPr>
              <a:t>C</a:t>
            </a:r>
            <a:r>
              <a:rPr lang="en-US" dirty="0" smtClean="0"/>
              <a:t>lassroom </a:t>
            </a:r>
            <a:r>
              <a:rPr lang="en-US" u="sng" dirty="0" smtClean="0">
                <a:solidFill>
                  <a:srgbClr val="FFC000"/>
                </a:solidFill>
              </a:rPr>
              <a:t>A</a:t>
            </a:r>
            <a:r>
              <a:rPr lang="en-US" dirty="0" smtClean="0"/>
              <a:t>ssessment </a:t>
            </a:r>
            <a:r>
              <a:rPr lang="en-US" i="1" dirty="0" smtClean="0"/>
              <a:t>for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FFC000"/>
                </a:solidFill>
              </a:rPr>
              <a:t>S</a:t>
            </a:r>
            <a:r>
              <a:rPr lang="en-US" dirty="0" smtClean="0"/>
              <a:t>tudent </a:t>
            </a:r>
            <a:r>
              <a:rPr lang="en-US" u="sng" dirty="0" smtClean="0">
                <a:solidFill>
                  <a:srgbClr val="FFC000"/>
                </a:solidFill>
              </a:rPr>
              <a:t>L</a:t>
            </a:r>
            <a:r>
              <a:rPr lang="en-US" dirty="0" smtClean="0"/>
              <a:t>earning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438400"/>
            <a:ext cx="3078736" cy="3998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CASL boils down to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Questions</a:t>
            </a:r>
          </a:p>
          <a:p>
            <a:r>
              <a:rPr lang="en-US" dirty="0" smtClean="0"/>
              <a:t>7 Strategies</a:t>
            </a:r>
          </a:p>
          <a:p>
            <a:r>
              <a:rPr lang="en-US" dirty="0" smtClean="0"/>
              <a:t>5 Keys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 Guiding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Am I Going?</a:t>
            </a:r>
          </a:p>
          <a:p>
            <a:r>
              <a:rPr lang="en-US" dirty="0" smtClean="0"/>
              <a:t>Where Am I Now?</a:t>
            </a:r>
          </a:p>
          <a:p>
            <a:r>
              <a:rPr lang="en-US" dirty="0" smtClean="0"/>
              <a:t>How Can I Close the Gap?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72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7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Where Am I Going?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Provide students with a clear and understandable vision of the learning target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Use examples and models of strong and weak work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Where Am I Now?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Offer regular descriptive feedback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Teach students to self-assess and set goals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How Can I Close the Gap?</a:t>
            </a:r>
          </a:p>
          <a:p>
            <a:pPr marL="971550" lvl="1" indent="-514350">
              <a:buFont typeface="+mj-lt"/>
              <a:buAutoNum type="arabicPeriod" startAt="5"/>
            </a:pPr>
            <a:r>
              <a:rPr lang="en-US" dirty="0" smtClean="0"/>
              <a:t>Design lessons to focus on one learning target or aspect of quality at a time</a:t>
            </a:r>
          </a:p>
          <a:p>
            <a:pPr marL="971550" lvl="1" indent="-514350">
              <a:buFont typeface="+mj-lt"/>
              <a:buAutoNum type="arabicPeriod" startAt="5"/>
            </a:pPr>
            <a:r>
              <a:rPr lang="en-US" dirty="0" smtClean="0"/>
              <a:t>Teach students focused revision</a:t>
            </a:r>
          </a:p>
          <a:p>
            <a:pPr marL="971550" lvl="1" indent="-514350">
              <a:buFont typeface="+mj-lt"/>
              <a:buAutoNum type="arabicPeriod" startAt="5"/>
            </a:pPr>
            <a:r>
              <a:rPr lang="en-US" dirty="0" smtClean="0"/>
              <a:t>Engage students in self reflection, and let them keep track of and share their learning.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59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 Keys to Quality Classroom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Clear Purpose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Clear Targets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Sound Design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Effective 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Student Involvement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171</TotalTime>
  <Words>931</Words>
  <Application>Microsoft Office PowerPoint</Application>
  <PresentationFormat>On-screen Show (4:3)</PresentationFormat>
  <Paragraphs>196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Module</vt:lpstr>
      <vt:lpstr>Effective Learning Systems</vt:lpstr>
      <vt:lpstr>Effective Learning Systems</vt:lpstr>
      <vt:lpstr>Effectively using data to develop systemic processes for Balanced Assessments </vt:lpstr>
      <vt:lpstr>CASL</vt:lpstr>
      <vt:lpstr>What does CASL stand for?</vt:lpstr>
      <vt:lpstr>What CASL boils down to</vt:lpstr>
      <vt:lpstr>The 3 Guiding Questions</vt:lpstr>
      <vt:lpstr>The 7 Strategies</vt:lpstr>
      <vt:lpstr>5 Keys to Quality Classroom Assessment</vt:lpstr>
      <vt:lpstr>1. Clear Purpose</vt:lpstr>
      <vt:lpstr>2. Clear Targets</vt:lpstr>
      <vt:lpstr>Types of Learning Targets:</vt:lpstr>
      <vt:lpstr>3. Sound Design</vt:lpstr>
      <vt:lpstr>Types of Assessment Methods:</vt:lpstr>
      <vt:lpstr>So which Assessment Method is best for which types of Targets?</vt:lpstr>
      <vt:lpstr>Test Plan Example</vt:lpstr>
      <vt:lpstr>Stages in Assessment Development</vt:lpstr>
      <vt:lpstr>Under what circumstances is it okay to “teach to the test”?</vt:lpstr>
      <vt:lpstr>4. Effective Communication</vt:lpstr>
      <vt:lpstr>5. Student Involvement</vt:lpstr>
      <vt:lpstr>How often should students reflect on their learning?</vt:lpstr>
      <vt:lpstr>Example of Test Correction Form</vt:lpstr>
      <vt:lpstr>So what does it look like in a real classroom?</vt:lpstr>
      <vt:lpstr>Developing a system for Balanced Literacy AND Instructional Practices (Monitoring, adjusting, and strengthening)  </vt:lpstr>
      <vt:lpstr>Debrief</vt:lpstr>
      <vt:lpstr>Wrap 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CASL</dc:title>
  <dc:creator>Currin, Jennie D.</dc:creator>
  <cp:lastModifiedBy>gilmore</cp:lastModifiedBy>
  <cp:revision>15</cp:revision>
  <dcterms:created xsi:type="dcterms:W3CDTF">2006-08-16T00:00:00Z</dcterms:created>
  <dcterms:modified xsi:type="dcterms:W3CDTF">2013-04-17T18:59:14Z</dcterms:modified>
</cp:coreProperties>
</file>