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1"/>
  </p:notes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DD400-75FC-4913-B26D-61DF3B4D1BA5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5F9484-8E30-4F9E-8B52-1909F93785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797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5F9484-8E30-4F9E-8B52-1909F937856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5F9484-8E30-4F9E-8B52-1909F937856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5F9484-8E30-4F9E-8B52-1909F937856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5F9484-8E30-4F9E-8B52-1909F937856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5F9484-8E30-4F9E-8B52-1909F937856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5F9484-8E30-4F9E-8B52-1909F937856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5F9484-8E30-4F9E-8B52-1909F937856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5F9484-8E30-4F9E-8B52-1909F937856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5F9484-8E30-4F9E-8B52-1909F937856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6F287D06-19C9-4B30-9C3E-C360C2F9B12A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492C50D-EFBA-478B-AA04-ACE35BA325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287D06-19C9-4B30-9C3E-C360C2F9B12A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92C50D-EFBA-478B-AA04-ACE35BA325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287D06-19C9-4B30-9C3E-C360C2F9B12A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92C50D-EFBA-478B-AA04-ACE35BA325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287D06-19C9-4B30-9C3E-C360C2F9B12A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92C50D-EFBA-478B-AA04-ACE35BA325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6F287D06-19C9-4B30-9C3E-C360C2F9B12A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492C50D-EFBA-478B-AA04-ACE35BA325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287D06-19C9-4B30-9C3E-C360C2F9B12A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6492C50D-EFBA-478B-AA04-ACE35BA325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287D06-19C9-4B30-9C3E-C360C2F9B12A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6492C50D-EFBA-478B-AA04-ACE35BA325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287D06-19C9-4B30-9C3E-C360C2F9B12A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92C50D-EFBA-478B-AA04-ACE35BA325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287D06-19C9-4B30-9C3E-C360C2F9B12A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92C50D-EFBA-478B-AA04-ACE35BA325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6F287D06-19C9-4B30-9C3E-C360C2F9B12A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492C50D-EFBA-478B-AA04-ACE35BA325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6F287D06-19C9-4B30-9C3E-C360C2F9B12A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492C50D-EFBA-478B-AA04-ACE35BA325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6F287D06-19C9-4B30-9C3E-C360C2F9B12A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6492C50D-EFBA-478B-AA04-ACE35BA325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ransition>
    <p:fade thruBlk="1"/>
  </p:transition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courtship+rituals+clip+art&amp;source=images&amp;cd=&amp;cad=rja&amp;docid=1xRTyWF-qKxMDM&amp;tbnid=53E7H5JdUqMdkM:&amp;ved=&amp;url=http://www.npr.org/templates/story/story.php?storyId=105008712&amp;ei=gZptUZ2gBZf84AOu7YHwBg&amp;bvm=bv.45175338,d.dmg&amp;psig=AFQjCNFJICvY--nnUdk297Nl7U-Oqb00Lg&amp;ust=1366223873794864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es.ed.gov/ncee/wwc/pdf/practice_guides/adlit_pg_082608.pdf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mekenseducation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BALANCED LITERACY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The Research: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69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%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8th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graders are below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proficient level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comprehend the meaning of text at their grade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level.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school students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 not college &amp; career ready.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 is a lack of helping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students learn the discipline-specific strategies needed for content-area work.</a:t>
            </a:r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3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rcRect l="11321" t="17773" r="19495" b="578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Vocabulary Instruction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35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sz="35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ntegrating </a:t>
            </a:r>
            <a:r>
              <a:rPr lang="en-US" sz="35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explicit vocabulary </a:t>
            </a:r>
            <a:r>
              <a:rPr lang="en-US" sz="35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instruction into the existing curriculum </a:t>
            </a:r>
            <a:r>
              <a:rPr lang="en-US" sz="35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enhances </a:t>
            </a:r>
            <a:r>
              <a:rPr lang="en-US" sz="35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students’ ability to acquire textbook vocabulary</a:t>
            </a:r>
            <a:r>
              <a:rPr lang="en-US" sz="35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endParaRPr lang="en-US" sz="3500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5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sz="35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probability that </a:t>
            </a:r>
            <a:r>
              <a:rPr lang="en-US" sz="35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students will </a:t>
            </a:r>
            <a:r>
              <a:rPr lang="en-US" sz="35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 new words while reading is relatively low—about 15 </a:t>
            </a:r>
            <a:r>
              <a:rPr lang="en-US" sz="35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percent.</a:t>
            </a:r>
          </a:p>
          <a:p>
            <a:pPr lvl="0"/>
            <a:endParaRPr lang="en-US" sz="3500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n-US" sz="35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</a:t>
            </a:r>
            <a:r>
              <a:rPr lang="en-US" sz="35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order </a:t>
            </a:r>
            <a:r>
              <a:rPr lang="en-US" sz="35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students to </a:t>
            </a:r>
            <a:r>
              <a:rPr lang="en-US" sz="35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understand a passage, students have to know 95-96% of the words. </a:t>
            </a:r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 cstate="print"/>
          <a:srcRect l="10791" t="18629" r="53463" b="2184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Balanced Literacy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1143000" y="2133600"/>
            <a:ext cx="6934200" cy="3886200"/>
          </a:xfrm>
          <a:prstGeom prst="triangle">
            <a:avLst>
              <a:gd name="adj" fmla="val 504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Hearing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3200400" y="3733800"/>
            <a:ext cx="28194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133600" y="4876800"/>
            <a:ext cx="4953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505200" y="3962400"/>
            <a:ext cx="22910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Speaking</a:t>
            </a:r>
            <a:endParaRPr 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05200" y="2895600"/>
            <a:ext cx="2286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Writing</a:t>
            </a:r>
            <a:endParaRPr lang="en-US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8915400" cy="786936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Building Background Knowledge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992563"/>
          </a:xfrm>
        </p:spPr>
        <p:txBody>
          <a:bodyPr/>
          <a:lstStyle/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Number of exposures to master a new vocabulary word</a:t>
            </a:r>
          </a:p>
          <a:p>
            <a:pPr lvl="2">
              <a:lnSpc>
                <a:spcPct val="200000"/>
              </a:lnSpc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Gifted Students: 4X.</a:t>
            </a:r>
          </a:p>
          <a:p>
            <a:pPr lvl="2">
              <a:lnSpc>
                <a:spcPct val="200000"/>
              </a:lnSpc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Avg. Student: 14x. </a:t>
            </a:r>
          </a:p>
          <a:p>
            <a:pPr lvl="2">
              <a:lnSpc>
                <a:spcPct val="200000"/>
              </a:lnSpc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Struggling Students: 40x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4800" y="1447800"/>
            <a:ext cx="883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Marzano’s</a:t>
            </a:r>
            <a:r>
              <a:rPr lang="en-US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Research</a:t>
            </a:r>
            <a:endParaRPr lang="en-US" sz="40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763000" cy="863136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To Master a Vocabulary Word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905000"/>
            <a:ext cx="3048000" cy="3733800"/>
          </a:xfrm>
        </p:spPr>
        <p:txBody>
          <a:bodyPr>
            <a:normAutofit fontScale="92500" lnSpcReduction="20000"/>
          </a:bodyPr>
          <a:lstStyle/>
          <a:p>
            <a:pPr lvl="1">
              <a:lnSpc>
                <a:spcPct val="200000"/>
              </a:lnSpc>
              <a:buNone/>
            </a:pPr>
            <a:r>
              <a:rPr lang="en-US" dirty="0" smtClean="0"/>
              <a:t>Foreign word</a:t>
            </a:r>
          </a:p>
          <a:p>
            <a:pPr lvl="1">
              <a:lnSpc>
                <a:spcPct val="200000"/>
              </a:lnSpc>
              <a:buNone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Exposure</a:t>
            </a:r>
          </a:p>
          <a:p>
            <a:pPr lvl="1">
              <a:lnSpc>
                <a:spcPct val="200000"/>
              </a:lnSpc>
              <a:buNone/>
            </a:pPr>
            <a:r>
              <a:rPr lang="en-US" dirty="0" smtClean="0"/>
              <a:t>Familiar Word</a:t>
            </a:r>
          </a:p>
          <a:p>
            <a:pPr lvl="1">
              <a:lnSpc>
                <a:spcPct val="200000"/>
              </a:lnSpc>
              <a:buNone/>
            </a:pPr>
            <a:r>
              <a:rPr lang="en-US" dirty="0" smtClean="0"/>
              <a:t>Word Over Time</a:t>
            </a:r>
          </a:p>
          <a:p>
            <a:pPr lvl="1">
              <a:lnSpc>
                <a:spcPct val="200000"/>
              </a:lnSpc>
              <a:buNone/>
            </a:pPr>
            <a:r>
              <a:rPr lang="en-US" dirty="0" smtClean="0"/>
              <a:t>Owning the Word</a:t>
            </a:r>
          </a:p>
          <a:p>
            <a:pPr lvl="1">
              <a:lnSpc>
                <a:spcPct val="200000"/>
              </a:lnSpc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19458" name="AutoShape 2" descr="data:image/jpeg;base64,/9j/4AAQSkZJRgABAQAAAQABAAD/2wCEAAkGBhQSERUUExQVFRUVGBwYGBgYGBgdGhwXGBYYGhgaGhgXHCYfFx0kGhcYHy8gJCcpLCwsGB4xNTAqNSYsLCkBCQoKBQUFDQUFDSkYEhgpKSkpKSkpKSkpKSkpKSkpKSkpKSkpKSkpKSkpKSkpKSkpKSkpKSkpKSkpKSkpKSkpKf/AABEIAMIBAwMBIgACEQEDEQH/xAAcAAABBQEBAQAAAAAAAAAAAAAFAAIDBAYHAQj/xABIEAACAQMCAwUEBQkGBAYDAAABAgMABBESIQUxQQYTIlFhFHGBkQcyQlKhIzNTYnKSscHRFSRUc4LhFkOToiU0Y7LC8NLi8f/EABQBAQAAAAAAAAAAAAAAAAAAAAD/xAAUEQEAAAAAAAAAAAAAAAAAAAAA/9oADAMBAAIRAxEAPwDi0ajA2Bp2geQp8a4Ue6m0DSg8q8KDyqTFLTQRd0Kn4fCpkAIBB500VNYOFkBJwKCu6DUcDbOPxqZ7YDoMH51aNip3EqnJ2p6WB3bUCB1G9BBBGn21XcHGB8qp9wN/6UTht3fKoMjq1W7bg74OkZUHc0AJrfH/APN6JdlrFXuQroGUqdmG2dquTWZU7tuPPf8AhTbfiMkLBoypYZ5jYjr7qA5LwGEDaKPn5f71Sv8AhUQVcRoCXA5VasePJKvjxGxPLofjU/FIvCn+YPdyoBzcKiz+aT5UhwqL9Enyq6w3paaCn/ZUP6JPlS/suH9Enyq5ilQVP7Kh/RJ8qX9kw/ok+VXK9UUFMcJh/RJ8qR4TD+iT5VdIrzTQUf7Kh/RJ8qX9lQ/ok+VXcV7poKX9kw/ok+VNPCov0SfKr1KgoNwuL9GnyqUcIh/RJ8qsFanC0FEcIh/RJ8q9/seH9Enyq7ivaCmODw/oo/lUHAeHwvdzRGGN/DlQeS45/hRQCivZNVeEskSa0dkZ8eI535jpig5n2othHdzIqhAG2UchsOVKp+24Pt9xnnr/APiKVBVVDpXb7NXLDgkkyM66AisFOWAOojOw67Uy2bwLkE4UY91WbO9VQQVIzyOM49R60FKThrqd0cDz2xjPPaohbk5A3xRabiCFCA75IAAIYe/Pxoakqrqzyx+NBGYiBuKj7vNW2lXxY/n+FQwHHwoKzg+VH+G2zKVC4A6+px1FVbQh2G2CTRqBCPLJ6etBYtrEDONtR3x7qsSR6Rjp1Ap9rCT03x+NFbHgzOd8Hbfbr5UGa9nA8KjAPWvH4A3Pltg5HP3VrpuB93ltPjA2GNgfSqXEoGGkDJON889X8qDMLw7whdOdJyMCm29rKMaHLIHyFfP1scvStRwXh7d5hzsTv/tUnbHgoRY2i8OttDj9XGcj15UAOGTUucYPUeoODTgKk0Y2HLlSxQN017inUsUDMU4CvStIUHumm4p5akFzQM00sU32pPvDb+PlV3hlj3+QGCnoCDQU68ZauXfCZoyMoHXzU/y50PS6UnGSCOhGKBwG9WNNRAb1YxQM004JTsV6BQeKu9Q9nto5cPhjIfCGx6Zx7qsqOtUeDWCCVpZY2ZWB06Ac5zuaDHdqmzdzEnPi5/AV7S7Vafa5tAKrq2B5jYc6VBetI9UanGSFUDf386mjgUvg51E7Ljn8aq2nDJGiVgjkEDGOoqW34a4bOJFIGQTQOltV/K7YC7gHocVSt7fWDzqyImBzrLYPzqBcjXhyGzyHLBoPXhGPQVSffV76kdzj6xqDX50D45dLK3kwPwzvWwhUvIAB11fA1jWn2xiuhdgbQyxiTHIaf3edBftbMjAxzPPNbvhHBiEDtyA+qOZ9c1RsuFBn35A5rTqhVPD7v6UAhLDXIAMjbV6AfZz686GXPANMuMeEcvPf+tHuGWpM+4IYA6t9gvMbUWvAD0oM/b9n403C5PUmsx2+ZEtmcMCYyG0g7nfH8K2/E2KRucnZTjHP4etcY7eWkqwQyylj3ztpzswQZODigHjtAMA6cahmvRxoEjO3woROvhj/AGf50yA5cY/gaDb9mJY5p1GO8BkVPECOdV+NwrHeXAzpRZWUDOwxjAq59FKg3EYb/ELjO3LJ60M7e3CiadsZ13Lj/f8ACg8SdCfrA/GvY5s8mBrNLpFSMRnI22/Gg1MaMxCjOT6V7aEyLhwwQZ1BPrH1zQngvFmU5J8SdfQ10Lsx2PDkSliurxFcee9BmoeCWkShiTIrHK9CPfRjh173h0W0W45k8gPMmtrefR3byMHwVOc4H1T64oX2kslhTuo1Cqdzp2JPrQC5X8RC5mkHNjso9wHOm3Ng8wAm0EegA/EUyC4ZCqrscZzimxdoMt3cuxbkwHX1oBnEOBiMakOVHNfKqQFaCO5bUwZNuuOvvoHJGAxA3HMe6gZivQKcBXuKBpTY+4/wqz2Y4xL3JU90I4tlONySetQN9U+41J2fgU275/Sgj4Lmg5920l1X07HG79OX1RSpvbEf36f9r+QpUG74DeRexwBW8ap4s7b+Q868e7Azk0M4LCGihOkDEYUnfnvuaM3PDVIJ05yMYzQBr3hItWAlJfWNQCY0gEZ3POhN1xePUR7OEXqQxJPruK2HHrXWUUqF7qIAuOu2dzWOl4C7r3y5K6ttXVeuMUEk8EZjLAEDGxrPAcvWtZHYJq8bMkJBy32s4+7yx61X4bweKYqio2oAksW2IzttnYgUFSXsi5/NsXOOQwDv5ZIzXXOxPA/Z7VEI8QGT7zvWKlul1d29qZUjGNccjJIB95ScA/OjXDOMPAplima5tAcMT+fgP/qL9tfXnig6Jbw+VEOgzQ3gXF45wMEaiuoY+q6n7SefqKt3cuKC0FQOzgDWwwT5gUxjmq+umuDnHSgr8c4ikULO+dI2x1Y9AB1JrG9pbFLvhkkZJEsK9+NQx3Z+6W5cttjRDjd/I0zNnSY1/uwYAo3LWW6h/L0rB/SDdShIY1dgJNRdQxCt+0BzGelABteESzKjKFAIUDUcbnH4etEo+DXVuhCjSyue9K4III2APXFRRHSoEWtiMaTjbOPEMeXlV9LqaKISLrLltlYHG25BB6n1oLvZO6JliWY4cS5PQ6SDjlyNBe0EbzRy5hfUsuY9IJJXVuds5o0pjlnTQfHpBeQZCmQ9AOmMYpkF9cKZJRqUasZXPhUnGR5CgxnszZOVcAdSpH8RSkHX1xWl7ZcV8SRrIZM/nGOAM5GMY6edAmdWbSpJwNgATnA3PuoJOEx5l35eHPuzvXe7DiESYDSKuQNIJ5jA3FcK4bGWdowCXbChcEHLctuYrtl52UjWxiR1zNGgAcYLDz3PlQbG3kBTYggjmCDWX7Q8BlbLqutfxFFOA2egAZDKBswGls+oG1FpRlSM74/HHKg5JcbPsQpXnnf4elCO+hV8SZ8Z8O2PlVntBeNEWZkJJYjblz9Kz95FPNJFnCtnI1clUUGwjTSkgztpLFj90bj8aBOhDEH3j3GvLzjghcxOpZcrjHNvTHlmrSTrICxPiY5Oenp8sUFUV7TVkB1kck+t6f1qayiM2e68WldTdML570EUx8De41c7J8M7y21sWXLbbcxjGaHcVkCI4LKSV2AOf4UT4BdYt0CS7Iu4GDgnfFBzXtzBo4hcKDnD8/8ASKVN7asTfTknJ18/9IpUBSwnkECYbACjapv7ZmG2oVRluDHbR4QZZAdQ8s8sZ5+tFouzUeEZLhjlFkIddhqHIkc6CtPx2dkCYTAPruOoPpVm040wca4ta5GmNCce4A9Kg/4fLN4JxqJ2GMD8aP2NgsC+bkZLHpjnp8hQSWwDjVLDpBzhWbp5Ejyr2C2VAQoAz5Dz9TvT8knqTnl1BPIeRbG/6o3POvAPqhQZGc6Y0XnIRzwfsRD7Tnn0oHoq4JYqFHU5A+fSvba2fvRLAwBA+vp/JMMfUduTKeXpmpzahEndBHdT2y6pCfzEPkkaDdyB1OaIpwsNdRLK7zrcWpmg1YCCVRnRpjCgj35NALg0xqDExit5ZMLg72d30wesTnpywfI1qrTtC88ALLpnDd1KvlKOo9CMMPQigFtpmMRKKFu4ZFuUH1A0WQ2kdGXBPwqvwTiwtmlaZi3cAB2H20x+Rl95GFJ/VNBtp+IRw6VkkUNjqRV2K6V159OlfPfHuPNPctcHdiTgdFH2QP40zh/aKWNcGeXB3Khhj1BJGce6g2Xa/id2mudJEEaSGJIguTj72axXEe000unvgpK/VJBGN+lWOG3v96EoYhAxYRknG4x1265ow/ERNxGzxGH0sAUABDKxAbYDoMn4UEttxErhYlkdThtWg5DY5hgMD3VNcXU2fyxZw25ZlIweWMDrW47R9iXjt2awbu2LnMRPhkTWcBW+y3lWOsUmRitwssZ3bSwyVC8xv/Ggk4RdlAWhRXyxRgfMct+YzmpDdyblou7jzpYDOCf9qm7P3esu8MwXG2nAJGerjHP1ohNw7vDhpToPibH3hyNBk+0QgSCR492wAueWSRn41V7LACFnXOouAxxkgchy3G2+OtWu3fBRDFEqkuZXJ9wWg3C7SZB3kcgRjkFD8gTQavsrxyODiWq5Q4CH2d8cz1J8/L0rrst00kauY2CcyTg7HrtuK4DZlzNqmfWdG3kvTArp3Ymd5YERAe8GQ8hkyunp4fvUHRYZAFGnGPSnM2cfOqFpadyugEsBuCedetPv/CgG9p+zlrL+UkIjY7ncgZHp51y2+tU9p1FisaHkebf0Fd2t4hjxAH3gH+Nc67ddnmedZY48kHoOlBz26swZjKJBgHUo+sefKiplRFYnP3lHXJ558qH3tkVkYNzO+ny9RjlSni7tME6mO2T+FBLY3REM74B8ew35t0NFeD8EllaMldEerLnVjwhSMEdRvRDh3AViVIvEdThy22+d/wAKKX3Co5dOZHQqTy/nQCOLxwRlQoRhjGQu3POc9WxVXh1tCEl7tgqFgAwAHiO+/rk4osnBIXJQO50eoHv/ABp69n0SHSrkHvNQL4IJA8XL0oOM9t1xfzjn4/8A4iva97dpjiFwNj4+nL6opUE3EISttGxJYSRKFx9lhnIPvq0naGDujEyuQVQEjmGTyPlmrFnb20lvCJZypCfVztmnTdn7NiNEnMAYB6/zoCXZ+6EoecjZTpTIxvjcir5bc5OOufIAZJ/0jxetRQ2qwosUfJM8/tMeh99SpCGIB+qZAmf1Yx3sv4ZQ+6g9ZlAYvlFCB3xzWFjhIx5yTMGyeeMDyNEBaSpDMUKi9MAllA3MUH2LeP7pIByffUXDbYyz5ZSwiPtMi9HnbKwRe5QobHQ4NWLTiI7yzvWGDMz2t0M7a2ON/cRgUBOxeP2u2kUAQcQte5IHISKNtvPnv6VSimMdlGxz3nC7vS3n3THG/mNLVCtsyWt1bj87w6cTxesROrb0wSKNYSS8IH5niltt5d8q/wAaAfdR93JcoOUcqzx/5F0mgn4MWPwoJ2h4eXimEBAEVqqSkjZgJGK49eo99F7Nu8htmc+IiTh8x/WGRGx/1fxpsWt2jhXCBihnb/Jk0sN+hC5+NBx7uTp58xT47HADMd/IelW+1cie1zd0ndR6iVXOQRn6w9Dzqk0rNzIA8h6UGg7N9nZL1+6t1GvGuR2OFVehPrzOPSu0djuwcFmoKL3k5HjuGG+/MIPsj0oD9D3Z/RZmZudw2f8AQuyj+ddViGBQBr7hpeWJc/kozqfzJH1R86zHbniBV0mKqY8tCMnc5HiwMbgVubm5KjCYLnlnl8awXbfZExJvGe7RQNmP1nY+XPFBmbvjcQAigijUgLmQDc5PWoDekOxA8O23MZxuMVRtEDrJKgXLN8SRybHQUQW0dYldsEsAxz0PXlyoBfaK7WSWKLc+FmyG5D+VCDw5MgDI233ovxR0VwSF1MdKkDfllt/I451SY+IbdKCm3Dhjm3zrdfRfxm3tkaKVu7cuXDN9oY8/SsjI3hNE7i1EXD4w6AzXjhxkbxwIfCfQscgig6PxT6R7VdlkDH8KIcCvVmUSqwcN1ByPd6Vwq9uggOceVEuyPGJ7KeM+IRTEBw+QgHQjyNB9ERPmpDbjG4oTwziQwOp8+mKvd4WO5+FAJ4v2ZgmyGQZwfGOYz61zy87KyQ3UQcCSInAbpn9YdK6zIcc//oqqbdWOkjagyLFVul2OdOn0HlgedEHfxYIyM7nGKDds+DyKU0asA+Fg5B35g/yoJBLdA6e9lCk+LLBlAxnf5UE3ErKYyOY0GnVkMrblftEjyo7aqGhXOHHp8qwP9sOScyBT4l3UjYnlWj7PXMsloMMPBJpUxrzTmQ1Byv6Q0A4ncgDAD8v9IpV59ITZ4lc4BHj5Hn9UUqB1lwnXGh81B5UT4LwkCRSTlV3+PSoOAcKeS0dxKygA+4aal7KIREWJJ1nb4Df8aDRQNqcDqSWz6r4/4CpLJwqNK2yxwMY1+9JcSsC2OvP8aigG46/XPyt2/nUjaMNJIARFaW8sY6ZWQk5+QoJrXvordrlCQ8V0JJUxzWNFyPgNxV694esslxDER3V7D7ZbHnpmTBYD44qOTiUsNu9w6EMbxWeHI/NuiAj3EVWmmNo0bxnXbwv7RbsP0Eh/LRHH3c7D3UBix4mrz2V4fqXkRtLgeUgBAz5cjz86raWjtHXH5bhV1rH+Sx6emk06fh3/AJ2zTGHAvrUjz2LAe4/xq5DeJLc2s52i4lbm3l/zlG2fI7GgbxK21TXsSYIuYUvrf/Niwxx5chVG8TvVOhtKzhJWYcxEwCuAf2g1TWly0Vvbytu/Dbk28vn3DnSM+mkg0rmz0CeEH81OoU+dvK2tcempiPhQYH6R2SSeKSJdMHdiKIdWWPPjPnktzrNxQEjYZLHAHq2wFaXt9fGS5XwBFjjCxqOQQE7+8mh/ZqPvLqLyUlz7lU/zxQds7KdoYre1soSrsxxbHAGO9RTrPuyOdauz4/DOrGNtQVyjDrrQ4IHnuK57wUaZLRm8KwWs15ID0km3Uf8AuqnwuQxLakeFkie4cHq88mF1fBjQdCu7/AZz4QAcnyFYrjcK3coLEhdOFAPMfe95rJ/8U3XELpIndY4VnEZRQcMQcZLdfOumWf0fyl3zKojGyYHi+PlQYPh0EcUQZpI1jLMEB5rp5A++rkE0TLpEqAHdsFdz5HJrVcP+h4JDJFJOJlkIOXQZUg5BGBQTjH0RwxxpCLlBNLJ+S1pgMcElcrgnAG2PKgy/aEd33ZGDrJUcjp2JznpyoW3P3CtzH9B0oKFbuPwg5BDkaj1GTU1t9F4icvdt7TECE0RAqQzHGpjnJXfpQZPs/wBmZL9lVEJh1ATP5J9vT1JxttUPHuLGe6lkIKqD3UaHbRHHsox0zgt/qrvFhwwQIiIqr3X1dI2K/wBayvbD6P4prhbsAgtgSID4T+uR59PhQYLsL2RivC886v8Ak5BoU7IwHX1FdR4rw2OaIxyorKw2GOWPI+lNigVNIUAAbADlUstwAC5Gw2GPOgbwq3VUVVzjGBnyFGFOBVWziwuepqzGfOg9ZC3pSe1xgjfzqdDUjNyoBvEbMSIyMMqwx8+orjfELGO3lMTNKjhyBzw2GGkgj0rujxAjy9aw3b3ghGi7QAtBs6nJGk8jgc6DHWtqNUrNIJVDaVUjOM+InJ9dq1nBIVjhH2M7+EbZJrMWd4XjOsRqc7aTzBG+fdWv4JKHiQqRg5Hvxtmg4Z9J4/8AFrv/ADP/AIrSpn0kuTxS6JGD3nL/AEivaCGzlkjtyO90xuv1cjma0PCodEcS8sDJ/wBRobwzgDvbgagRKoIyOW/+1HI0wQOeMD4hhqoL1iuSv7FwPkrCp+GxCV7dWGVuOGsuPVeX8aj4UmXgH3muV+auak7OHx8HJ6xzRfgf6UEVrF7QthJM76biPuGZeaTRZMZIO3PI+VS8FmMSyRSpqt2laKUDnbyscBgOfducGq6sV4annBxHA9AZf6GifEYnTiN88IUt3CyNGfqyIQdQPQNtsem/nQNt52hihkbeXhk/cTeZtn2B9RgqfhVq4sSiXlon1oHW+tvVSdTAe85HxqpFerKIrhhiO7T2O6U/Zk/5bn47Z65FTWt+0SW1xJ+cspTZ3PmYG2Rjj0KmgIB0muQT+Z4vbafRZ1HI+v8ASqEkpaKKVvr4NnNn79uxMZPlnp55p91Zskd1bJ+cs5FvLbHMxMckD37irdwqyyyaMd3xCEXEfkLmIDI95wPlQZjiHBo5T3sqFkV1GBnOG2Ib0zVWw7KG1uHA8RcCNQ4IU62BYa+mwGKK3kng1AKQN2R1LAjk2VBGd81NBbqSpIKrJnIUlgIo8EyhScqRsPjQXuJMxjvt1Bknhs9R+zECAyAfHAPrUPGpstO2lkAbu1DDB7uGIrkD7veDNSiWR0GmNSbmb26Ms2AIISM5GPrFennQ6S/iuO8BWSJp5HfMoJYQNE0i6TnZdWBjnQZ/stw1xAsjKfyjiRGzjdWznHvFfQvZy+72JX+8N/fXO+z3AIVtYpLn8pmMaic6QMdFHIYrX8Kt3hgJtBG4ILIhzjONgrdM0Gurjn0s9ogl7a6W3tmEmkc8k4P4GjXD/pGvZZRH7GF0g96c50OOS4HPND+McNguJIUuI3DOxeVtOCA3MZ8uVB0q0mDqGGCGAYe4jNV738m4k5K3gkHv5N/KgV72gThccaSozR5EcbKcnTjw7eg60M4/9K9kI3QCZmYYUBDuw3A+fWg3SSctvjVHia/kiPIg1D2b4wtzbxyIdmXPuPIg+oNELqHUhFBm5ZxkAc87VZiXJx0XnQW1vJO9ZJEX8nuJBtn9XTzHvo3Zpq2892NBbi3OegqRX2B60pjgEdMYp8ZHy2oJ4l6mkx8QrzVvTU+sTQSrTbu3DoyNjDAjf1FO1VFfS4ic9Qpx7+lB883NykcrxF1DI7LjIzgEge/apYL0nIRyfIKT5+Qope3IMjCWKOTDZOVHP3ijHBV0/lLTQpOAQAMg+RB6etBxztMzG6lLZ1at9XPkOeaVXvpCkduJXJlGHL+LbG+kdKVBsOzwPs0P+WD/ABxTI4suo8iAf25VLY/Cj3ZLs7M9nbspTBiXGc53z/ShFqoLRDrJcySN+xBlPluKB3Bz+VtRsMXEib+bQP8AzqbgjYXhR5aLuaP8XFVOHSYkt3PJ7pyD73KD/tNWbbwi3U/8jijqx8hIWK/PUPnQK9X+48QX9FfBv+5TRi9P9/vSOZ4ep/A0M4omLbiw8rtD/wC2il2R7fdZ5f2cu/wNAH4PahLeJJDmC9iVXOfqTneN89NxjPnirtm+pwJ+V0psrodFuIge7k9NQHxytDJr4LbcOjcExPassoHPSSul1PRlIB92aIPF3oALgi4AiLjpcxDVBJ6FlXf1wKC7acRZEt7lx+VspDZ3Q6tCx0qT8CpryWIwLPCu72EovIP1raQ+ID4ah8qVrcCaRGk8MfEI2tbgfcu4sgH0zgjPup9tdEC2mlGHtZGsLzrmF9kY+/wnfzoI7khZSwAKHDr/AJb7k/Ak0/hHDlW5VY1x3lvPkk5y7aSATzxscbUy14awdrXK97bs8cSuSElibxKhbmMg4B8xU1jd6ALlFzGGMTkrme3lOxjkUZ7xT0Pu55oHcLj/ACNgcDK2UybnqrKCPWhPEEWQHOhxFGhadxmOEacBI0/5kpP/AN8zMMQjFuHIWC1jmklDKRIdeybH7wJJx1ArMdsuLKiaEyhZEEMWMFQyeOZ/M4yo99B0LgdnctDGqhVXRs0mDkHqR5+lB2/tPhEjd3/fLRtTBiPFG5GcNv4Vzn/asj2d+lSa1jSJoRIsahQQx1EAdc1reIfSf39r3cIXvpRpKknwq3MZ6k8qB/YPjDSLLO7pHJOdTKRsxYkDTn3dKfDxF5uMKrOrKiMoUjShbbIccz6VLdcDkgtrF5hGiQIMZUFklX6mPPmaFcHu3TiF1PdpHN3kIzjZkQHZRjkzZz8KDW8f7JW9xC/evNGU8SqW8KFeifqmuR2/GO4u0nKh1jBJQ8t9hXXjxhpJEjgCmFhoaJ92yf1umBkYrnHarsyO+0RJ3cmpgEJGlgDsoP3scs0C7J/SisHEHJi7qzuGHgH/AC3O2oeQJ5++u5x3CuupSCOefTnn5V8ytwtjEXIHhbQ6HGpT610H6NePyTYtHlxHGPEftup+qgPkKDb9obDxiVFbW4w3kV8/fRSxTSuep51ZFqoUgZwRjc5x86G3M3d7Hl0NBNdy7YHM09X0gDntVCzvdZOncj8KJwQDmdzQSRSinqtNMY6UlagkrJ9uO0ogjaFT+VkwAOoGc5rUtLiuf38UUlzfXT+IwBY4x016Tk491Bzqwvu8eVScnW38TRKwumhfUNlOz7/Z8/eOdZi3Qx3RU7ZIbH7W4rTypnIoMV9I1wX4ncsxyS43/wBC4/ClVDtRIWu5Seer+QFKg772Af8A8Ptf8pB/7qxdxCIprsg/+XikRfLXPIp/lRvsV2us4rK3WW5iRliXKlhkEatiKyssheaVA2Td3ELD1j1A/wAAaCzw22xBZRP9dLxkbHQvGxX8SDXsEjPb8RTB7xZBPH6vbvhgPXCBvjSuGCcQ1/8ALF4oby1ACMH5VPK2IJWzhxxLRt9yQhSPih/GgXFZfyXEY1Ov2iGK7Qj0GGx7tP40VWNZrtsHPtnDfBjzQb7/ABqnE3siTqyh2sWMRPRrWfHy05/CncO4e0DcKzkOs0kB65iZSV38uXyoKV0VFtwy4OMIpiZT95GCnb517NdRe0mERmJLskIwOUWWNsxOM/VbUFU++qvF00cMcdYOINjPLBk1Yqzxfu2jljIJCPC6MBupuCNSn3OQ/wAKC0iGYSRHwNc7r/6d/bcx0+vo1bcxnzq8Z1nKO3hj4nCbeYfcvIxgZxyOQd/QUOEjsX3AmWTS3pcw7xP7pYwoPq2OdW1j77voU8Iul9rt/wBS7i/Op6HUM465NAy5PfRW87nQ+fYrhhsVniYiCT035ftUTUyu3eR6IOII4huYmOEnOPC6jkGK7hqpw6Z20k6YeKx6CeWi8jGM+jeH8KdO6z6HuFKyxA2d1KNjE4/MT78//wBqCf2+DcPNNcyod0kXBMxYaYwxAyinn6CsX2+mzd6ZZVmmVfyrR/UVido18wvKtreccmjtXkma3nhjJjzGB3i6WwZiR98bfGuNcT4j3szyIvdox8CfdUcgfM4oNp9HvZq3vmmjmjY6eToWBz642qx2u7KWnDnWJZrl5mGtVIQBR6nnWF4dx24t9XczPHq+tpxvUF7xGWZtcsru2MZY5OPKg0b388ukNNK4HINIxH41sPo/cpb36FleRgrIrtl2IHMM3lXJe8Pmfma9VjkEM2fPUc/Og2fD+01zZuJIZwXbLMHAbB5HOetPg7ST3lwscssYEr5kcgDAHPB5Kaw4509VHlmg7bLwPharIqzopdcZMurl1OTuc1zPhvFvYbxZA4YI2liu4aMmhkdsuB4B8hVa4QAkAbeg/Cg+qeB8UWWMMDkEA58wetW7+01jHPqK479EXanCdwx3j2GfuHlXZrecMuaCnZxKp8AAyPEOufKri+Y+VVXtlLaseIeXPFSq+BnmOjD+dBLrpPTHOrfPxHKo2hPQg0A/tHxLuLaWXqq5X9roKwNnZSQ8NkeY/lZ21D/MkbA+QOK0Pb1WdLeAfWmnVcearu38KuXloJrmFPsRHvG8jp2UfjQcz+kHhgh4siDl7PF81GDT2FEvpOIbjKDqIB/EVRKE5xQc07TDF3L+1/IUq97Uj+9zftfyFe0A9MbZ+Nb6K6CPZ3h+qGyF8oowUDY97CstacC1orF8Bh5cs1qrC1Mlv3RwZJdNrEPuoo1yP/2/gKAk9qZLW3HN7q6nc+ekayuPjimWad9L3TSd2ZypDndRcwkBGI8jpC/CqHZLjvdXFpDKfBBNIsbnkQxIH/diiMXDw9vHz8d3NCzDGUJd2jYeofBoJLvixduILIhjM6CMkg6FuE20s3RW2IPrRAcbRvY5TKoRJlLA41QkLhlkHQct+uagg4iVlMtwuUkJsb9cbawMRSgeuRv61Tk4Svs8wMYe54c/jyPz1mTkBvveE8/MUFi/4BLKLiy1KLhpzdQgnwSxE5GluRb0qzezrJBPcL9UpDFMjLhre4iYaZXXqmQBny3r1+BRtNFCkjJBPH31hLqyYZcZMYb7pPT306CX8zeSDSzyGy4gh+qxPhV8e/Bz60A+/wCHFXe4i8XeSIswPPWcFGx6SEOp6jAq8GYjMe0mvv4QdtNzEMTQ+neIM/6jTuGQ91dezMSRqa0ZvNCveW8m/MqSq5qnLOkMEbyP3YklaFz1iu4GOideuhsDUOo+NAWa2jnZoFbRFfD2m0fl3d2u8kfocjOPfUjXcsqtcRRB7o/3W8tG21tySTfmQMnNCndNDrJ4IZHDs6HJtbvpMuP+VJsc+pz1pdouORxETX0UguwmmOa3kwk4A8LNjl8aAD2/xbQwWscK2zacTIG1M+n7TkcsnpWFqS7u2ldnb6zHJ3J/E1BqoLVlYtK2lcfGiN72VljXVlW8wOn9at9n7XSurqa0fe7jHlQc5I8wc0o9yAN8nG1bi+sY2UFlHPpTrThkakkAUGR4jYiJgATuKgiFa3jPCllXVyYUFi4K+eWaAxwqzgdRkeL31X4zwZBkoMVNw/hzq4JGMURmTJIPKgGdj7BtElxE2ZYG3j6mPqR512nspxwTwhwcqeRFcx7B8Hja7nLZ1Ko0hThgDnJHoa0y3P8AZlwkLMDby5aJ8YKseat/Wg6Q0+MMOnP3U4kjxJv1K9CPSh1neZA5YzyHLcU6O6MT6R9Vvqe/yoLEbKATGcZ+yTtq9M8jVJ5L0kBEhAPMlth7sVRv5oXdk7wxM58SuCPijedAONu9oypZ3L3Er79yxBVVHXV9mgi4W11cX/tFypVbfUkSDkz8tS+Y9a3fDLEru312ILenpQTs/exxxIHJkuWHiVAWIJ6Z5AetHL26aK2klkwmlTpXrnG1BxPtdxRpuNzOFJVSIgQOiDf8aKtGR8ax/D7xmmBBw5YknmMk71pV4k3LOD+BoOe9qf8Azc37X8hXtedqXzdzHzb+Qr2gP8Nj/Iw/s5q/w92XOg/lJAYoj9wuwDvv5Lk/CobEA28JAP5sA+8ZzjFRR3gWTS3hI8SE+ZBBH40F/iVkhwETVFq7mJftMsKYefzA1AjPuqmkziN0B8EjK4PMpKhGh8dc4APuopbyYONwGGlmH1hCi6mRT9nW4wT606WPwOxXBEYdgM4Xv/yUManmQpAYsetBatuOR3E0ol8MV9EIpB+juUGFf9k4+tVu34uyJBduPytu/sl+v3ofqqzDqu4OfI1TurRFM2sDCXMET5H2JFQOx/VOcfDNNllEDTNKVfQDb3cWoapYOcUyH7RAJ/8AooCV5w8xrPaKy6raQX1oSwGqHIZlBJ9SMeVRX7wTG5XvlEXEbcXMWT9S4jAypH2dwDQNeKIx7sRLxCJU0xyzoUaJegzjxkU9LOJAojt1BXcsVyzZ5geQ9KC7xDjSSSQTpnWYoWlA5iWFwcDzyBigN5Z3E80supEWRmOhtwur06NRVIh0BxnYYr2RTjSQcenOgxEF/PaSMEkZSBoPVGXywdiKoTTFjk/ADOAD0UcgK3d9wkTAK67LyAH86pSdjojq061J+rzO/rQY6kKdLCyMUYYZTgio9OdgMk0Gz4WfDvywKMN9XoNvnQe1lKxgY6DpTm1NzyfnQXriUaRuKg9oXGNyfwqAQ+n4VIIvSgf7X4cAfHNepfOOWPlmvBEfI/KnCA+RoGm7k+9ULM33jVnuj5GvGgOORoC/YZz7WVB8TId/VeX8a6JdcGjuImilQOrbMp2OfND0brn0rktjdvBMkybMvLI2Poa6z2b7Rx3i5QaZV+vGeYP6v3hQBuHu9jIsE7ao9+4mPVfuP5OPxo9e30TRHW2FPU7aSOTZ8xzojxDhSzxtHLGWDDBGDn3g9D60Fsvo6tkILLPJp5LK7svxU7N8aAC/am4dDF7K90DtG5QaG6asnGMc6Jdjfo4W1YyzuJZHGdOPAud/w5fCtgoYAKFYAcgAcD3DpXjyMPstn3GgdJLHBGWYrGijJIGB/v7q572q7RvdZ0BhBCpkORjO2AzfPlWrvLFnOqYFgu6oQdIboSOtZX6QuIGK2jtwMPO2uTbB0Dln05UGB7HiPvyXTI07jOCCeta+Ts/HKMwuD6HZvdjrRH6NeykVzBI80ROpvC4BBHuI50R4r9HM0eWgbvQPsnwuPceRoOC9r7QxXs6MMFWwR8BSqTtsji/nEgIcPuG550jnmlQCFunAwGYD3mmvMx3JJx5k0qVA/wBsf77fvGvfbpN/G+4wfEdwNwDv515SoPZL6RtWp3OrGrLE5xyzk74pjOW3JJPrv0r2lQei9k++/wC8f6177fJ+kf8AeP8AWlSoF7fJ+kf94/1pe3Sfff8AeP8AWvKVB77fJ+kf94/1r32+T9I/7x/rXlKgjeQk5JJJ6k714rkciR7qVKgf7U/32+Zpe1v99vma9pUHntT/AH2+Zr32t/vt+8aVKgXtj/fb940vbZPvv+8f60qVAvbZPvv+8f60vbZPvv8AvH+tKlQL2t/vt+8adFxCRTqWR1YciGIPzBrylQWf+Ibn/ET/APVf+tL/AIguf8RP/wBV/wCtKlQL/iC5/wARP/1X/rS/4guf8RP/ANR/615SoEeP3P8AiJv+o/8AWoZuJSucvLIx5ZZ2Jx5ZJpUqCSDjlwgwk8yjyWRwPwNS/wDE13/irj/qyf8A5UqVBSuLl5GLuzOzc2Ykk+8nc0qVKg//2Q=="/>
          <p:cNvSpPr>
            <a:spLocks noChangeAspect="1" noChangeArrowheads="1"/>
          </p:cNvSpPr>
          <p:nvPr/>
        </p:nvSpPr>
        <p:spPr bwMode="auto">
          <a:xfrm>
            <a:off x="63500" y="-1571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460" name="Picture 4" descr="http://media.npr.org/programs/morning/features/2009/jun/dating/sodadate_200-dff08362bc8f1d7c5afd1a5c62cd893e233573bb-s6-c10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843081">
            <a:off x="6177768" y="2364196"/>
            <a:ext cx="2769264" cy="1963815"/>
          </a:xfrm>
          <a:prstGeom prst="rect">
            <a:avLst/>
          </a:prstGeom>
          <a:noFill/>
        </p:spPr>
      </p:pic>
      <p:sp>
        <p:nvSpPr>
          <p:cNvPr id="6" name="Right Arrow 5"/>
          <p:cNvSpPr/>
          <p:nvPr/>
        </p:nvSpPr>
        <p:spPr>
          <a:xfrm>
            <a:off x="3212592" y="2057400"/>
            <a:ext cx="521208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3212592" y="2819400"/>
            <a:ext cx="521208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3212592" y="3505200"/>
            <a:ext cx="521208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3212592" y="4191000"/>
            <a:ext cx="521208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3212592" y="4876800"/>
            <a:ext cx="521208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886200" y="1752600"/>
            <a:ext cx="3124200" cy="7940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400" dirty="0" smtClean="0"/>
              <a:t>Stranger</a:t>
            </a:r>
          </a:p>
          <a:p>
            <a:pPr>
              <a:lnSpc>
                <a:spcPct val="200000"/>
              </a:lnSpc>
            </a:pPr>
            <a:r>
              <a:rPr lang="en-US" sz="2400" dirty="0" smtClean="0"/>
              <a:t>Acquaintances</a:t>
            </a:r>
          </a:p>
          <a:p>
            <a:pPr>
              <a:lnSpc>
                <a:spcPct val="200000"/>
              </a:lnSpc>
            </a:pPr>
            <a:r>
              <a:rPr lang="en-US" sz="2400" dirty="0" smtClean="0"/>
              <a:t>Friendship</a:t>
            </a:r>
          </a:p>
          <a:p>
            <a:pPr>
              <a:lnSpc>
                <a:spcPct val="200000"/>
              </a:lnSpc>
            </a:pPr>
            <a:r>
              <a:rPr lang="en-US" sz="2400" dirty="0" smtClean="0"/>
              <a:t>Courtship</a:t>
            </a:r>
          </a:p>
          <a:p>
            <a:pPr>
              <a:lnSpc>
                <a:spcPct val="200000"/>
              </a:lnSpc>
            </a:pPr>
            <a:r>
              <a:rPr lang="en-US" sz="2400" dirty="0" smtClean="0"/>
              <a:t>Marriage</a:t>
            </a:r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1166336"/>
            <a:ext cx="86868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Strangers to Life Partners</a:t>
            </a:r>
          </a:p>
          <a:p>
            <a:pPr algn="ctr"/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Sources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981200"/>
            <a:ext cx="8991600" cy="4526280"/>
          </a:xfrm>
        </p:spPr>
        <p:txBody>
          <a:bodyPr/>
          <a:lstStyle/>
          <a:p>
            <a:r>
              <a:rPr lang="en-U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3"/>
              </a:rPr>
              <a:t>http://ies.ed.gov/ncee/wwc/pdf/practice_guides/adlit_pg_082608.pdf</a:t>
            </a:r>
            <a:endParaRPr lang="en-US" sz="36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US" sz="3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4"/>
              </a:rPr>
              <a:t>http://www.smekenseducation.com/</a:t>
            </a:r>
            <a:endParaRPr lang="en-US" sz="36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308</TotalTime>
  <Words>185</Words>
  <Application>Microsoft Office PowerPoint</Application>
  <PresentationFormat>On-screen Show (4:3)</PresentationFormat>
  <Paragraphs>59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Foundry</vt:lpstr>
      <vt:lpstr>BALANCED LITERACY</vt:lpstr>
      <vt:lpstr>The Research:</vt:lpstr>
      <vt:lpstr>PowerPoint Presentation</vt:lpstr>
      <vt:lpstr>Vocabulary Instruction</vt:lpstr>
      <vt:lpstr>PowerPoint Presentation</vt:lpstr>
      <vt:lpstr>Balanced Literacy</vt:lpstr>
      <vt:lpstr>Building Background Knowledge</vt:lpstr>
      <vt:lpstr>To Master a Vocabulary Word</vt:lpstr>
      <vt:lpstr>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Balanced Literacy</dc:title>
  <dc:creator>Neil</dc:creator>
  <cp:lastModifiedBy>Neil Hulsewede</cp:lastModifiedBy>
  <cp:revision>11</cp:revision>
  <dcterms:created xsi:type="dcterms:W3CDTF">2013-04-16T16:44:46Z</dcterms:created>
  <dcterms:modified xsi:type="dcterms:W3CDTF">2013-04-17T12:47:34Z</dcterms:modified>
</cp:coreProperties>
</file>